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7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199" y="1295400"/>
            <a:ext cx="8228013" cy="1927225"/>
          </a:xfrm>
        </p:spPr>
        <p:txBody>
          <a:bodyPr tIns="0" bIns="0" anchor="b" anchorCtr="0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199" y="3307976"/>
            <a:ext cx="8228013" cy="1066800"/>
          </a:xfrm>
        </p:spPr>
        <p:txBody>
          <a:bodyPr tIns="0" bIns="0"/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65C94-83DB-4FA5-A67F-BB80A47FFFFC}" type="datetimeFigureOut">
              <a:rPr lang="en-US" smtClean="0"/>
              <a:pPr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4980D-D844-44F9-89B9-CB339C1633D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65C94-83DB-4FA5-A67F-BB80A47FFFFC}" type="datetimeFigureOut">
              <a:rPr lang="en-US" smtClean="0"/>
              <a:pPr/>
              <a:t>10/7/2016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4980D-D844-44F9-89B9-CB339C1633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81001"/>
            <a:ext cx="3509683" cy="2209800"/>
          </a:xfrm>
        </p:spPr>
        <p:txBody>
          <a:bodyPr anchor="b"/>
          <a:lstStyle>
            <a:lvl1pPr algn="l">
              <a:defRPr sz="44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0" y="273050"/>
            <a:ext cx="3657600" cy="585311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649071"/>
            <a:ext cx="3509683" cy="3388192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C565C94-83DB-4FA5-A67F-BB80A47FFFFC}" type="datetimeFigureOut">
              <a:rPr lang="en-US" smtClean="0"/>
              <a:pPr/>
              <a:t>10/7/2016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4980D-D844-44F9-89B9-CB339C1633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C565C94-83DB-4FA5-A67F-BB80A47FFFFC}" type="datetimeFigureOut">
              <a:rPr lang="en-US" smtClean="0"/>
              <a:pPr/>
              <a:t>10/7/2016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4980D-D844-44F9-89B9-CB339C1633D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28600" y="1143000"/>
            <a:ext cx="4267200" cy="4267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s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1425" y="381001"/>
            <a:ext cx="3635375" cy="2209800"/>
          </a:xfrm>
        </p:spPr>
        <p:txBody>
          <a:bodyPr anchor="b"/>
          <a:lstStyle>
            <a:lvl1pPr algn="l">
              <a:defRPr sz="44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1425" y="2649070"/>
            <a:ext cx="3635375" cy="3505667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C565C94-83DB-4FA5-A67F-BB80A47FFFFC}" type="datetimeFigureOut">
              <a:rPr lang="en-US" smtClean="0"/>
              <a:pPr/>
              <a:t>10/7/2016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4980D-D844-44F9-89B9-CB339C1633D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990600" y="2590800"/>
            <a:ext cx="3505200" cy="3505200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4"/>
          </p:nvPr>
        </p:nvSpPr>
        <p:spPr>
          <a:xfrm>
            <a:off x="2479675" y="1260475"/>
            <a:ext cx="1254125" cy="12541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5"/>
          </p:nvPr>
        </p:nvSpPr>
        <p:spPr>
          <a:xfrm>
            <a:off x="269875" y="762000"/>
            <a:ext cx="2092325" cy="2092325"/>
          </a:xfrm>
          <a:prstGeom prst="ellipse">
            <a:avLst/>
          </a:prstGeom>
          <a:ln w="28575">
            <a:solidFill>
              <a:schemeClr val="accent1"/>
            </a:solidFill>
          </a:ln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68388"/>
            <a:ext cx="8228013" cy="34688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65C94-83DB-4FA5-A67F-BB80A47FFFFC}" type="datetimeFigureOut">
              <a:rPr lang="en-US" smtClean="0"/>
              <a:pPr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4980D-D844-44F9-89B9-CB339C1633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6600" y="274638"/>
            <a:ext cx="1524000" cy="5851525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16859"/>
            <a:ext cx="6019800" cy="561564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65C94-83DB-4FA5-A67F-BB80A47FFFFC}" type="datetimeFigureOut">
              <a:rPr lang="en-US" smtClean="0"/>
              <a:pPr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4980D-D844-44F9-89B9-CB339C1633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65C94-83DB-4FA5-A67F-BB80A47FFFFC}" type="datetimeFigureOut">
              <a:rPr lang="en-US" smtClean="0"/>
              <a:pPr/>
              <a:t>10/7/2016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4980D-D844-44F9-89B9-CB339C1633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65C94-83DB-4FA5-A67F-BB80A47FFFFC}" type="datetimeFigureOut">
              <a:rPr lang="en-US" smtClean="0"/>
              <a:pPr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4980D-D844-44F9-89B9-CB339C1633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36694"/>
            <a:ext cx="6400800" cy="1362075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6399" y="3609695"/>
            <a:ext cx="5181601" cy="1500187"/>
          </a:xfrm>
        </p:spPr>
        <p:txBody>
          <a:bodyPr anchor="t" anchorCtr="0"/>
          <a:lstStyle>
            <a:lvl1pPr marL="0" indent="0" algn="r">
              <a:spcBef>
                <a:spcPts val="300"/>
              </a:spcBef>
              <a:buNone/>
              <a:defRPr sz="1800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C565C94-83DB-4FA5-A67F-BB80A47FFFFC}" type="datetimeFigureOut">
              <a:rPr lang="en-US" smtClean="0"/>
              <a:pPr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38999" y="6356350"/>
            <a:ext cx="144621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2B14980D-D844-44F9-89B9-CB339C1633D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8292818" y="5804647"/>
            <a:ext cx="367088" cy="677108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sz="4400">
                <a:solidFill>
                  <a:schemeClr val="accent1"/>
                </a:solidFill>
                <a:latin typeface="Wingdings" pitchFamily="2" charset="2"/>
              </a:rPr>
              <a:t>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4753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65C94-83DB-4FA5-A67F-BB80A47FFFFC}" type="datetimeFigureOut">
              <a:rPr lang="en-US" smtClean="0"/>
              <a:pPr/>
              <a:t>10/7/2016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4980D-D844-44F9-89B9-CB339C1633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40664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31578" y="2232211"/>
            <a:ext cx="3767328" cy="762000"/>
          </a:xfrm>
        </p:spPr>
        <p:txBody>
          <a:bodyPr anchor="b">
            <a:noAutofit/>
          </a:bodyPr>
          <a:lstStyle>
            <a:lvl1pPr marL="0" indent="0" algn="ctr">
              <a:lnSpc>
                <a:spcPts val="2600"/>
              </a:lnSpc>
              <a:spcBef>
                <a:spcPts val="0"/>
              </a:spcBef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31578" y="3160059"/>
            <a:ext cx="3767328" cy="289149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65C94-83DB-4FA5-A67F-BB80A47FFFFC}" type="datetimeFigureOut">
              <a:rPr lang="en-US" smtClean="0"/>
              <a:pPr/>
              <a:t>10/7/2016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4980D-D844-44F9-89B9-CB339C1633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2784475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65C94-83DB-4FA5-A67F-BB80A47FFFFC}" type="datetimeFigureOut">
              <a:rPr lang="en-US" smtClean="0"/>
              <a:pPr/>
              <a:t>10/7/2016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4980D-D844-44F9-89B9-CB339C1633D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762000" y="4497070"/>
            <a:ext cx="7656512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65C94-83DB-4FA5-A67F-BB80A47FFFFC}" type="datetimeFigureOut">
              <a:rPr lang="en-US" smtClean="0"/>
              <a:pPr/>
              <a:t>10/7/2016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4980D-D844-44F9-89B9-CB339C1633D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9" name="Content Placeholder 2"/>
          <p:cNvSpPr>
            <a:spLocks noGrp="1"/>
          </p:cNvSpPr>
          <p:nvPr>
            <p:ph sz="half" idx="14"/>
          </p:nvPr>
        </p:nvSpPr>
        <p:spPr>
          <a:xfrm>
            <a:off x="740664" y="2784475"/>
            <a:ext cx="3767328" cy="3252788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36008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65C94-83DB-4FA5-A67F-BB80A47FFFFC}" type="datetimeFigureOut">
              <a:rPr lang="en-US" smtClean="0"/>
              <a:pPr/>
              <a:t>10/7/2016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4980D-D844-44F9-89B9-CB339C1633D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4636008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739775" y="2784475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5"/>
          </p:nvPr>
        </p:nvSpPr>
        <p:spPr>
          <a:xfrm>
            <a:off x="739775" y="4497070"/>
            <a:ext cx="3767328" cy="155448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65C94-83DB-4FA5-A67F-BB80A47FFFFC}" type="datetimeFigureOut">
              <a:rPr lang="en-US" smtClean="0"/>
              <a:pPr/>
              <a:t>10/7/2016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14980D-D844-44F9-89B9-CB339C1633D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45141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9775" y="2770094"/>
            <a:ext cx="7662864" cy="326716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C565C94-83DB-4FA5-A67F-BB80A47FFFFC}" type="datetimeFigureOut">
              <a:rPr lang="en-US" smtClean="0"/>
              <a:pPr/>
              <a:t>10/7/2016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789613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305300" y="6356350"/>
            <a:ext cx="533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2B14980D-D844-44F9-89B9-CB339C1633D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2000"/>
        </a:spcBef>
        <a:buClr>
          <a:schemeClr val="accent1"/>
        </a:buClr>
        <a:buSzPct val="90000"/>
        <a:buFont typeface="Wingdings" pitchFamily="2" charset="2"/>
        <a:buChar char="S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0350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371600" indent="-336550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720850" indent="-349250" algn="l" defTabSz="914400" rtl="0" eaLnBrk="1" latinLnBrk="0" hangingPunct="1">
        <a:spcBef>
          <a:spcPts val="600"/>
        </a:spcBef>
        <a:buClr>
          <a:schemeClr val="accent1"/>
        </a:buClr>
        <a:buSzPct val="90000"/>
        <a:buFont typeface="Wingdings" pitchFamily="2" charset="2"/>
        <a:buChar char="S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Soil Profiles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Profiles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Profile is a side view of the layers of soil</a:t>
            </a:r>
          </a:p>
          <a:p>
            <a:r>
              <a:rPr lang="en-US" sz="3200" dirty="0" smtClean="0"/>
              <a:t>Soil is usually divided into 3 main layers, but will also include the layers above and below for a total </a:t>
            </a:r>
            <a:r>
              <a:rPr lang="en-US" sz="3200" dirty="0" smtClean="0"/>
              <a:t>of </a:t>
            </a:r>
            <a:r>
              <a:rPr lang="en-US" sz="3200" dirty="0" smtClean="0"/>
              <a:t>5 layers. 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457200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Soil Profile Diagram</a:t>
            </a:r>
            <a:endParaRPr lang="en-US" sz="4800" dirty="0"/>
          </a:p>
        </p:txBody>
      </p:sp>
      <p:sp>
        <p:nvSpPr>
          <p:cNvPr id="4" name="Rectangle 3"/>
          <p:cNvSpPr/>
          <p:nvPr/>
        </p:nvSpPr>
        <p:spPr>
          <a:xfrm>
            <a:off x="3048000" y="2514600"/>
            <a:ext cx="2667000" cy="7620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048000" y="3276600"/>
            <a:ext cx="2667000" cy="76200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3048000" y="4038600"/>
            <a:ext cx="2667000" cy="14478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048000" y="5486400"/>
            <a:ext cx="2667000" cy="76200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048000" y="2286000"/>
            <a:ext cx="2667000" cy="2286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048000" y="3505200"/>
            <a:ext cx="2667000" cy="228600"/>
          </a:xfrm>
          <a:prstGeom prst="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048000" y="2286000"/>
            <a:ext cx="2667000" cy="3962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Line Callout 1 10"/>
          <p:cNvSpPr/>
          <p:nvPr/>
        </p:nvSpPr>
        <p:spPr>
          <a:xfrm>
            <a:off x="5791200" y="1676400"/>
            <a:ext cx="2438400" cy="685800"/>
          </a:xfrm>
          <a:prstGeom prst="borderCallout1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O Horizon: </a:t>
            </a:r>
            <a:r>
              <a:rPr lang="en-US" dirty="0" err="1" smtClean="0">
                <a:solidFill>
                  <a:schemeClr val="tx1"/>
                </a:solidFill>
              </a:rPr>
              <a:t>Litter</a:t>
            </a:r>
            <a:r>
              <a:rPr lang="en-US" dirty="0" err="1" smtClean="0"/>
              <a:t>N</a:t>
            </a:r>
            <a:endParaRPr lang="en-US" dirty="0"/>
          </a:p>
        </p:txBody>
      </p:sp>
      <p:sp>
        <p:nvSpPr>
          <p:cNvPr id="14" name="Line Callout 1 13"/>
          <p:cNvSpPr/>
          <p:nvPr/>
        </p:nvSpPr>
        <p:spPr>
          <a:xfrm>
            <a:off x="152400" y="2362200"/>
            <a:ext cx="2286000" cy="762000"/>
          </a:xfrm>
          <a:prstGeom prst="borderCallout1">
            <a:avLst>
              <a:gd name="adj1" fmla="val 63526"/>
              <a:gd name="adj2" fmla="val 137339"/>
              <a:gd name="adj3" fmla="val 58769"/>
              <a:gd name="adj4" fmla="val 92413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A Horizon: Topsoil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Line Callout 1 14"/>
          <p:cNvSpPr/>
          <p:nvPr/>
        </p:nvSpPr>
        <p:spPr>
          <a:xfrm>
            <a:off x="6324600" y="3048000"/>
            <a:ext cx="2514600" cy="685800"/>
          </a:xfrm>
          <a:prstGeom prst="borderCallout1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 Horizon: Subsoil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Line Callout 1 15"/>
          <p:cNvSpPr/>
          <p:nvPr/>
        </p:nvSpPr>
        <p:spPr>
          <a:xfrm>
            <a:off x="304800" y="4343400"/>
            <a:ext cx="2286000" cy="762000"/>
          </a:xfrm>
          <a:prstGeom prst="borderCallout1">
            <a:avLst>
              <a:gd name="adj1" fmla="val 63526"/>
              <a:gd name="adj2" fmla="val 137339"/>
              <a:gd name="adj3" fmla="val 58769"/>
              <a:gd name="adj4" fmla="val 92413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 Horizon: 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Parent Material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Line Callout 1 16"/>
          <p:cNvSpPr/>
          <p:nvPr/>
        </p:nvSpPr>
        <p:spPr>
          <a:xfrm>
            <a:off x="6248400" y="5334000"/>
            <a:ext cx="2514600" cy="685800"/>
          </a:xfrm>
          <a:prstGeom prst="borderCallout1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 Horizon: Bedrock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371600" y="1371600"/>
            <a:ext cx="419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Copy this into your notes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6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1" dur="1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2" presetID="2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4" dur="1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9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34" dur="1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4" grpId="0" animBg="1"/>
      <p:bldP spid="15" grpId="0" animBg="1"/>
      <p:bldP spid="16" grpId="0" animBg="1"/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O Horizon: Litter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Not really a layer of soil</a:t>
            </a:r>
          </a:p>
          <a:p>
            <a:r>
              <a:rPr lang="en-US" sz="3200" dirty="0" smtClean="0"/>
              <a:t>It’s on top of the first layer of soil</a:t>
            </a:r>
          </a:p>
          <a:p>
            <a:r>
              <a:rPr lang="en-US" sz="3200" dirty="0" smtClean="0"/>
              <a:t>Contains grass, plants, and animals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A Horizon: Topsoil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362200"/>
            <a:ext cx="7662864" cy="4191000"/>
          </a:xfrm>
        </p:spPr>
        <p:txBody>
          <a:bodyPr>
            <a:noAutofit/>
          </a:bodyPr>
          <a:lstStyle/>
          <a:p>
            <a:r>
              <a:rPr lang="en-US" sz="3000" dirty="0" smtClean="0"/>
              <a:t>1</a:t>
            </a:r>
            <a:r>
              <a:rPr lang="en-US" sz="3000" baseline="30000" dirty="0" smtClean="0"/>
              <a:t>st</a:t>
            </a:r>
            <a:r>
              <a:rPr lang="en-US" sz="3000" dirty="0" smtClean="0"/>
              <a:t> layer of soil</a:t>
            </a:r>
          </a:p>
          <a:p>
            <a:r>
              <a:rPr lang="en-US" sz="3000" dirty="0" smtClean="0"/>
              <a:t>Darkest layer of soil (dark brown or black)</a:t>
            </a:r>
          </a:p>
          <a:p>
            <a:r>
              <a:rPr lang="en-US" sz="3000" dirty="0" smtClean="0"/>
              <a:t>Contains humus, plant roots, small animals, water, and nutrients for plant growth</a:t>
            </a:r>
          </a:p>
          <a:p>
            <a:r>
              <a:rPr lang="en-US" sz="3000" dirty="0" smtClean="0"/>
              <a:t>The darker the soil, the more nutrients it contains</a:t>
            </a:r>
            <a:endParaRPr lang="en-US" sz="3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B Horizon: Subsoil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2</a:t>
            </a:r>
            <a:r>
              <a:rPr lang="en-US" sz="3200" baseline="30000" dirty="0" smtClean="0"/>
              <a:t>nd</a:t>
            </a:r>
            <a:r>
              <a:rPr lang="en-US" sz="3200" dirty="0" smtClean="0"/>
              <a:t> layer of soil</a:t>
            </a:r>
          </a:p>
          <a:p>
            <a:r>
              <a:rPr lang="en-US" sz="3200" dirty="0" smtClean="0"/>
              <a:t>Lighter in color (reddish brown)</a:t>
            </a:r>
          </a:p>
          <a:p>
            <a:r>
              <a:rPr lang="en-US" sz="3200" dirty="0" smtClean="0"/>
              <a:t>Fewer nutrients and water</a:t>
            </a:r>
          </a:p>
          <a:p>
            <a:r>
              <a:rPr lang="en-US" sz="3200" dirty="0" smtClean="0"/>
              <a:t>Limited plant growth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C Horizon: Parent Material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3</a:t>
            </a:r>
            <a:r>
              <a:rPr lang="en-US" sz="3200" baseline="30000" dirty="0" smtClean="0"/>
              <a:t>rd</a:t>
            </a:r>
            <a:r>
              <a:rPr lang="en-US" sz="3200" dirty="0" smtClean="0"/>
              <a:t> layer of soil</a:t>
            </a:r>
          </a:p>
          <a:p>
            <a:r>
              <a:rPr lang="en-US" sz="3200" dirty="0" smtClean="0"/>
              <a:t>Lightest in color (gray)</a:t>
            </a:r>
          </a:p>
          <a:p>
            <a:r>
              <a:rPr lang="en-US" sz="3200" dirty="0" smtClean="0"/>
              <a:t>No nutrients, animals, or plant growth</a:t>
            </a:r>
          </a:p>
          <a:p>
            <a:r>
              <a:rPr lang="en-US" sz="3200" dirty="0" smtClean="0"/>
              <a:t>Contains weathered rock and sediment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R Horizon: Bedrock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9775" y="2770094"/>
            <a:ext cx="7662864" cy="3554506"/>
          </a:xfrm>
        </p:spPr>
        <p:txBody>
          <a:bodyPr>
            <a:noAutofit/>
          </a:bodyPr>
          <a:lstStyle/>
          <a:p>
            <a:r>
              <a:rPr lang="en-US" sz="3200" dirty="0" smtClean="0"/>
              <a:t>Below the last layer of soil</a:t>
            </a:r>
          </a:p>
          <a:p>
            <a:r>
              <a:rPr lang="en-US" sz="3200" dirty="0" smtClean="0"/>
              <a:t>Solid Rock</a:t>
            </a:r>
          </a:p>
          <a:p>
            <a:r>
              <a:rPr lang="en-US" sz="3200" dirty="0" smtClean="0"/>
              <a:t>Has not been weathered or broken down yet</a:t>
            </a:r>
          </a:p>
          <a:p>
            <a:r>
              <a:rPr lang="en-US" sz="3200" dirty="0" smtClean="0"/>
              <a:t>No soil in this layer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7" dur="1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22" dur="1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enesis">
  <a:themeElements>
    <a:clrScheme name="Genesis">
      <a:dk1>
        <a:sysClr val="windowText" lastClr="000000"/>
      </a:dk1>
      <a:lt1>
        <a:sysClr val="window" lastClr="FFFFFF"/>
      </a:lt1>
      <a:dk2>
        <a:srgbClr val="465466"/>
      </a:dk2>
      <a:lt2>
        <a:srgbClr val="BBD7F8"/>
      </a:lt2>
      <a:accent1>
        <a:srgbClr val="80B606"/>
      </a:accent1>
      <a:accent2>
        <a:srgbClr val="E29F1D"/>
      </a:accent2>
      <a:accent3>
        <a:srgbClr val="2397E2"/>
      </a:accent3>
      <a:accent4>
        <a:srgbClr val="35ACA2"/>
      </a:accent4>
      <a:accent5>
        <a:srgbClr val="5430BB"/>
      </a:accent5>
      <a:accent6>
        <a:srgbClr val="8D34E0"/>
      </a:accent6>
      <a:hlink>
        <a:srgbClr val="00B0F0"/>
      </a:hlink>
      <a:folHlink>
        <a:srgbClr val="0070C0"/>
      </a:folHlink>
    </a:clrScheme>
    <a:fontScheme name="Genesis">
      <a:majorFont>
        <a:latin typeface="Calisto MT"/>
        <a:ea typeface=""/>
        <a:cs typeface=""/>
        <a:font script="Jpan" typeface="ＭＳ 明朝"/>
      </a:majorFont>
      <a:minorFont>
        <a:latin typeface="Calisto MT"/>
        <a:ea typeface=""/>
        <a:cs typeface=""/>
        <a:font script="Jpan" typeface="ＭＳ 明朝"/>
      </a:minorFont>
    </a:fontScheme>
    <a:fmtScheme name="Genesis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00000"/>
                <a:greenMod val="110000"/>
              </a:schemeClr>
            </a:gs>
            <a:gs pos="75000">
              <a:schemeClr val="phClr">
                <a:tint val="40000"/>
                <a:satMod val="150000"/>
                <a:redMod val="100000"/>
                <a:blueMod val="100000"/>
              </a:schemeClr>
            </a:gs>
            <a:gs pos="100000">
              <a:schemeClr val="phClr">
                <a:tint val="60000"/>
                <a:satMod val="120000"/>
                <a:redMod val="100000"/>
                <a:blueMod val="100000"/>
              </a:schemeClr>
            </a:gs>
          </a:gsLst>
          <a:path path="circle">
            <a:fillToRect l="25000" t="25000" r="5000" b="5000"/>
          </a:path>
        </a:gradFill>
        <a:gradFill rotWithShape="1">
          <a:gsLst>
            <a:gs pos="0">
              <a:schemeClr val="phClr">
                <a:tint val="50000"/>
                <a:shade val="100000"/>
                <a:alpha val="100000"/>
                <a:satMod val="150000"/>
              </a:schemeClr>
            </a:gs>
            <a:gs pos="40000">
              <a:schemeClr val="phClr">
                <a:tint val="70000"/>
                <a:shade val="100000"/>
                <a:alpha val="100000"/>
                <a:satMod val="150000"/>
              </a:schemeClr>
            </a:gs>
            <a:gs pos="100000">
              <a:schemeClr val="phClr">
                <a:shade val="90000"/>
                <a:satMod val="11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88900" dist="50800" dir="11400000" sx="102000" sy="101000" algn="tl" rotWithShape="0">
              <a:srgbClr val="000000">
                <a:alpha val="35000"/>
              </a:srgbClr>
            </a:outerShdw>
          </a:effectLst>
          <a:scene3d>
            <a:camera prst="perspectiveFront" fov="4800000"/>
            <a:lightRig rig="morning" dir="tl"/>
          </a:scene3d>
          <a:sp3d prstMaterial="softmetal">
            <a:bevelT w="0" h="0"/>
          </a:sp3d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reflection blurRad="101600" stA="40000" endPos="50000" dist="63500" dir="5400000" fadeDir="7200000" sy="-100000" kx="300000" rotWithShape="0"/>
          </a:effectLst>
          <a:scene3d>
            <a:camera prst="orthographicFront">
              <a:rot lat="0" lon="0" rev="0"/>
            </a:camera>
            <a:lightRig rig="chilly" dir="tr">
              <a:rot lat="0" lon="0" rev="1200000"/>
            </a:lightRig>
          </a:scene3d>
          <a:sp3d prstMaterial="plastic">
            <a:bevelT w="0" h="0"/>
          </a:sp3d>
        </a:effectStyle>
      </a:effectStyleLst>
      <a:bgFillStyleLst>
        <a:blipFill rotWithShape="1">
          <a:blip xmlns:r="http://schemas.openxmlformats.org/officeDocument/2006/relationships" r:embed="rId1"/>
          <a:stretch/>
        </a:blipFill>
        <a:blipFill rotWithShape="1">
          <a:blip xmlns:r="http://schemas.openxmlformats.org/officeDocument/2006/relationships" r:embed="rId2"/>
          <a:stretch/>
        </a:blipFill>
        <a:blipFill rotWithShape="1">
          <a:blip xmlns:r="http://schemas.openxmlformats.org/officeDocument/2006/relationships" r:embed="rId3"/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Genesis.thmx</Template>
  <TotalTime>216</TotalTime>
  <Words>212</Words>
  <Application>Microsoft Office PowerPoint</Application>
  <PresentationFormat>On-screen Show (4:3)</PresentationFormat>
  <Paragraphs>36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Calisto MT</vt:lpstr>
      <vt:lpstr>Wingdings</vt:lpstr>
      <vt:lpstr>Genesis</vt:lpstr>
      <vt:lpstr>Soil Profiles</vt:lpstr>
      <vt:lpstr>Profiles</vt:lpstr>
      <vt:lpstr>Soil Profile Diagram</vt:lpstr>
      <vt:lpstr>O Horizon: Litter</vt:lpstr>
      <vt:lpstr>A Horizon: Topsoil</vt:lpstr>
      <vt:lpstr>B Horizon: Subsoil</vt:lpstr>
      <vt:lpstr>C Horizon: Parent Material</vt:lpstr>
      <vt:lpstr>R Horizon: Bedrock</vt:lpstr>
    </vt:vector>
  </TitlesOfParts>
  <Company>Wake County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Soil Horizon</dc:title>
  <dc:creator>WCPSS</dc:creator>
  <cp:lastModifiedBy>lhaynie</cp:lastModifiedBy>
  <cp:revision>18</cp:revision>
  <dcterms:created xsi:type="dcterms:W3CDTF">2012-02-28T21:17:43Z</dcterms:created>
  <dcterms:modified xsi:type="dcterms:W3CDTF">2016-10-07T10:39:22Z</dcterms:modified>
</cp:coreProperties>
</file>